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6" r:id="rId2"/>
    <p:sldId id="273" r:id="rId3"/>
    <p:sldId id="274" r:id="rId4"/>
    <p:sldId id="286" r:id="rId5"/>
    <p:sldId id="287" r:id="rId6"/>
    <p:sldId id="288" r:id="rId7"/>
    <p:sldId id="289" r:id="rId8"/>
    <p:sldId id="295" r:id="rId9"/>
    <p:sldId id="290" r:id="rId10"/>
    <p:sldId id="291" r:id="rId11"/>
    <p:sldId id="292" r:id="rId12"/>
    <p:sldId id="293" r:id="rId13"/>
    <p:sldId id="294" r:id="rId14"/>
    <p:sldId id="29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in Williams" initials="KW" lastIdx="1" clrIdx="0">
    <p:extLst>
      <p:ext uri="{19B8F6BF-5375-455C-9EA6-DF929625EA0E}">
        <p15:presenceInfo xmlns:p15="http://schemas.microsoft.com/office/powerpoint/2012/main" userId="a118fe8abea6fac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88" autoAdjust="0"/>
    <p:restoredTop sz="94660"/>
  </p:normalViewPr>
  <p:slideViewPr>
    <p:cSldViewPr>
      <p:cViewPr varScale="1">
        <p:scale>
          <a:sx n="70" d="100"/>
          <a:sy n="70" d="100"/>
        </p:scale>
        <p:origin x="1488" y="72"/>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157A79-E4E6-43E5-9658-F55BE43FBF0C}" type="datetimeFigureOut">
              <a:rPr lang="en-US" smtClean="0"/>
              <a:t>12/12/2014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F02424-26DD-485B-BB6C-7A4B0232C054}" type="slidenum">
              <a:rPr lang="en-US" smtClean="0"/>
              <a:t>‹#›</a:t>
            </a:fld>
            <a:endParaRPr lang="en-US"/>
          </a:p>
        </p:txBody>
      </p:sp>
    </p:spTree>
    <p:extLst>
      <p:ext uri="{BB962C8B-B14F-4D97-AF65-F5344CB8AC3E}">
        <p14:creationId xmlns:p14="http://schemas.microsoft.com/office/powerpoint/2010/main" val="3752421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0BE9B-E81A-4676-AF78-0993CDD86B59}" type="datetimeFigureOut">
              <a:rPr lang="en-US" smtClean="0"/>
              <a:t>12/12/2014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224D2-BA95-4C6F-9BF8-1FB3DB9EAF78}" type="slidenum">
              <a:rPr lang="en-US" smtClean="0"/>
              <a:t>‹#›</a:t>
            </a:fld>
            <a:endParaRPr lang="en-US"/>
          </a:p>
        </p:txBody>
      </p:sp>
    </p:spTree>
    <p:extLst>
      <p:ext uri="{BB962C8B-B14F-4D97-AF65-F5344CB8AC3E}">
        <p14:creationId xmlns:p14="http://schemas.microsoft.com/office/powerpoint/2010/main" val="28750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t>12/12/2014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t>12/12/2014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t>12/12/2014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FB6243-16C6-4ECB-A9C7-0BC3E86105D8}" type="datetimeFigureOut">
              <a:rPr lang="en-US" smtClean="0"/>
              <a:t>12/12/2014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extLst>
      <p:ext uri="{BB962C8B-B14F-4D97-AF65-F5344CB8AC3E}">
        <p14:creationId xmlns:p14="http://schemas.microsoft.com/office/powerpoint/2010/main" val="3256624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Box 6"/>
          <p:cNvSpPr txBox="1"/>
          <p:nvPr userDrawn="1"/>
        </p:nvSpPr>
        <p:spPr>
          <a:xfrm>
            <a:off x="228600" y="6400800"/>
            <a:ext cx="4213654" cy="369332"/>
          </a:xfrm>
          <a:prstGeom prst="rect">
            <a:avLst/>
          </a:prstGeom>
          <a:noFill/>
        </p:spPr>
        <p:txBody>
          <a:bodyPr wrap="none" rtlCol="0">
            <a:spAutoFit/>
          </a:bodyPr>
          <a:lstStyle/>
          <a:p>
            <a:r>
              <a:rPr lang="en-US" dirty="0" smtClean="0"/>
              <a:t>Administrative Law – Professor David Thaw</a:t>
            </a:r>
            <a:endParaRPr lang="en-US" dirty="0"/>
          </a:p>
        </p:txBody>
      </p:sp>
      <p:sp>
        <p:nvSpPr>
          <p:cNvPr id="8" name="TextBox 7"/>
          <p:cNvSpPr txBox="1"/>
          <p:nvPr userDrawn="1"/>
        </p:nvSpPr>
        <p:spPr>
          <a:xfrm>
            <a:off x="5713771" y="6414247"/>
            <a:ext cx="1661096" cy="369332"/>
          </a:xfrm>
          <a:prstGeom prst="rect">
            <a:avLst/>
          </a:prstGeom>
          <a:noFill/>
        </p:spPr>
        <p:txBody>
          <a:bodyPr wrap="none" rtlCol="0">
            <a:spAutoFit/>
          </a:bodyPr>
          <a:lstStyle/>
          <a:p>
            <a:r>
              <a:rPr lang="en-US" dirty="0" smtClean="0"/>
              <a:t>Part 5</a:t>
            </a:r>
            <a:r>
              <a:rPr lang="en-US" baseline="0" dirty="0" smtClean="0"/>
              <a:t> </a:t>
            </a:r>
            <a:r>
              <a:rPr lang="en-US" dirty="0" smtClean="0"/>
              <a:t>Lecture 5</a:t>
            </a:r>
          </a:p>
        </p:txBody>
      </p:sp>
      <p:sp>
        <p:nvSpPr>
          <p:cNvPr id="9" name="TextBox 8"/>
          <p:cNvSpPr txBox="1"/>
          <p:nvPr userDrawn="1"/>
        </p:nvSpPr>
        <p:spPr>
          <a:xfrm>
            <a:off x="7543800" y="6414247"/>
            <a:ext cx="958917" cy="369332"/>
          </a:xfrm>
          <a:prstGeom prst="rect">
            <a:avLst/>
          </a:prstGeom>
          <a:noFill/>
        </p:spPr>
        <p:txBody>
          <a:bodyPr wrap="square" rtlCol="0">
            <a:spAutoFit/>
          </a:bodyPr>
          <a:lstStyle/>
          <a:p>
            <a:r>
              <a:rPr lang="en-US" dirty="0" smtClean="0"/>
              <a:t>Slide </a:t>
            </a:r>
            <a:fld id="{BA3C8DCA-E73E-49BA-A695-C076FA16BEEC}"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t>12/12/2014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4FB6243-16C6-4ECB-A9C7-0BC3E86105D8}" type="datetimeFigureOut">
              <a:rPr lang="en-US" smtClean="0"/>
              <a:t>12/12/2014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FB6243-16C6-4ECB-A9C7-0BC3E86105D8}" type="datetimeFigureOut">
              <a:rPr lang="en-US" smtClean="0"/>
              <a:t>12/12/2014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FB6243-16C6-4ECB-A9C7-0BC3E86105D8}" type="datetimeFigureOut">
              <a:rPr lang="en-US" smtClean="0"/>
              <a:t>12/12/2014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t>12/12/2014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12/12/2014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12/12/2014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t>12/12/2014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Administrative Law</a:t>
            </a:r>
            <a:endParaRPr lang="en-US" dirty="0"/>
          </a:p>
        </p:txBody>
      </p:sp>
      <p:sp>
        <p:nvSpPr>
          <p:cNvPr id="3" name="Subtitle 2"/>
          <p:cNvSpPr>
            <a:spLocks noGrp="1"/>
          </p:cNvSpPr>
          <p:nvPr>
            <p:ph type="subTitle" idx="1"/>
          </p:nvPr>
        </p:nvSpPr>
        <p:spPr/>
        <p:txBody>
          <a:bodyPr>
            <a:normAutofit/>
          </a:bodyPr>
          <a:lstStyle/>
          <a:p>
            <a:pPr lvl="0"/>
            <a:r>
              <a:rPr lang="en-US" dirty="0" smtClean="0"/>
              <a:t>Part </a:t>
            </a:r>
            <a:r>
              <a:rPr lang="en-US" dirty="0"/>
              <a:t>5</a:t>
            </a:r>
            <a:r>
              <a:rPr lang="en-US" dirty="0" smtClean="0"/>
              <a:t>: Agency Action</a:t>
            </a:r>
          </a:p>
          <a:p>
            <a:pPr lvl="1"/>
            <a:r>
              <a:rPr lang="en-US" dirty="0" smtClean="0"/>
              <a:t>Lecture 3: Informal Rulemaking</a:t>
            </a:r>
            <a:endParaRPr lang="en-US" dirty="0"/>
          </a:p>
        </p:txBody>
      </p:sp>
      <p:pic>
        <p:nvPicPr>
          <p:cNvPr id="12290" name="Picture 2" descr="image"/>
          <p:cNvPicPr>
            <a:picLocks noChangeAspect="1" noChangeArrowheads="1"/>
          </p:cNvPicPr>
          <p:nvPr/>
        </p:nvPicPr>
        <p:blipFill>
          <a:blip r:embed="rId3"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4"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5" cstate="print"/>
          <a:srcRect/>
          <a:stretch>
            <a:fillRect/>
          </a:stretch>
        </p:blipFill>
        <p:spPr bwMode="auto">
          <a:xfrm>
            <a:off x="2286000" y="6210300"/>
            <a:ext cx="1876425" cy="266700"/>
          </a:xfrm>
          <a:prstGeom prst="rect">
            <a:avLst/>
          </a:prstGeom>
          <a:noFill/>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American Radio Relay League v. FCC </a:t>
            </a:r>
            <a:endParaRPr lang="en-US" dirty="0"/>
          </a:p>
        </p:txBody>
      </p:sp>
      <p:sp>
        <p:nvSpPr>
          <p:cNvPr id="5" name="Content Placeholder 4"/>
          <p:cNvSpPr>
            <a:spLocks noGrp="1"/>
          </p:cNvSpPr>
          <p:nvPr>
            <p:ph idx="1"/>
          </p:nvPr>
        </p:nvSpPr>
        <p:spPr/>
        <p:txBody>
          <a:bodyPr>
            <a:normAutofit fontScale="85000" lnSpcReduction="10000"/>
          </a:bodyPr>
          <a:lstStyle/>
          <a:p>
            <a:pPr marL="0" indent="0">
              <a:buNone/>
            </a:pPr>
            <a:r>
              <a:rPr lang="en-US" dirty="0" smtClean="0"/>
              <a:t>Background: </a:t>
            </a:r>
          </a:p>
          <a:p>
            <a:r>
              <a:rPr lang="en-US" dirty="0"/>
              <a:t>In 2004, the Federal Communications Commission </a:t>
            </a:r>
            <a:r>
              <a:rPr lang="en-US" dirty="0" smtClean="0"/>
              <a:t>adopted rules regulating the use of the radio spectrum by certain broadband operators.</a:t>
            </a:r>
          </a:p>
          <a:p>
            <a:pPr lvl="1"/>
            <a:r>
              <a:rPr lang="en-US" dirty="0" smtClean="0"/>
              <a:t>The Commission partially placed five scientific studies consisting of empirical data gathered from field tests in the rulemaking record, but withheld individual pages. </a:t>
            </a:r>
          </a:p>
          <a:p>
            <a:r>
              <a:rPr lang="en-US" dirty="0"/>
              <a:t>The American Radio Relay League objected that the rules did not provide adequate protection against spectrum interference by those </a:t>
            </a:r>
            <a:r>
              <a:rPr lang="en-US" dirty="0" smtClean="0"/>
              <a:t>providers and challenged the use of partially redacted studies.</a:t>
            </a:r>
            <a:endParaRPr lang="en-US" dirty="0"/>
          </a:p>
          <a:p>
            <a:endParaRPr lang="en-US" dirty="0"/>
          </a:p>
        </p:txBody>
      </p:sp>
    </p:spTree>
    <p:extLst>
      <p:ext uri="{BB962C8B-B14F-4D97-AF65-F5344CB8AC3E}">
        <p14:creationId xmlns:p14="http://schemas.microsoft.com/office/powerpoint/2010/main" val="1056488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American Radio Relay League v. FCC </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Issue: Should an agency be allowed to only partially publish information on which they relied in promulgating a rule? </a:t>
            </a:r>
          </a:p>
          <a:p>
            <a:r>
              <a:rPr lang="en-US" dirty="0" smtClean="0"/>
              <a:t>The American Radio Relay League argued that </a:t>
            </a:r>
            <a:r>
              <a:rPr lang="en-US" dirty="0"/>
              <a:t>the partially redacted pages indicate that </a:t>
            </a:r>
            <a:r>
              <a:rPr lang="en-US" dirty="0" smtClean="0"/>
              <a:t>the </a:t>
            </a:r>
            <a:r>
              <a:rPr lang="en-US" dirty="0"/>
              <a:t>study’s core </a:t>
            </a:r>
            <a:r>
              <a:rPr lang="en-US" dirty="0" smtClean="0"/>
              <a:t>scientific recommendations </a:t>
            </a:r>
            <a:r>
              <a:rPr lang="en-US" dirty="0"/>
              <a:t>may reveal the limitations of its own data </a:t>
            </a:r>
            <a:r>
              <a:rPr lang="en-US" dirty="0" smtClean="0"/>
              <a:t>and that </a:t>
            </a:r>
            <a:r>
              <a:rPr lang="en-US" dirty="0"/>
              <a:t>its conclusions may reveal methodology or illuminate strengths </a:t>
            </a:r>
            <a:r>
              <a:rPr lang="en-US" dirty="0" smtClean="0"/>
              <a:t>and weaknesses </a:t>
            </a:r>
            <a:r>
              <a:rPr lang="en-US" dirty="0"/>
              <a:t>of certain data or the study as a whole</a:t>
            </a:r>
            <a:r>
              <a:rPr lang="en-US" dirty="0" smtClean="0"/>
              <a:t>. On that basis, they asserted that they should be given the opportunity to respond meaningfully to the study by viewing it in whole and having the opportunity to comment. </a:t>
            </a:r>
          </a:p>
          <a:p>
            <a:r>
              <a:rPr lang="en-US" dirty="0" smtClean="0"/>
              <a:t>The FCC countered that </a:t>
            </a:r>
            <a:r>
              <a:rPr lang="en-US" dirty="0"/>
              <a:t>it need not publish </a:t>
            </a:r>
            <a:r>
              <a:rPr lang="en-US" dirty="0" smtClean="0"/>
              <a:t>for notice </a:t>
            </a:r>
            <a:r>
              <a:rPr lang="en-US" dirty="0"/>
              <a:t>and comment the five studies in full, </a:t>
            </a:r>
            <a:r>
              <a:rPr lang="en-US" dirty="0" smtClean="0"/>
              <a:t>regardless </a:t>
            </a:r>
            <a:r>
              <a:rPr lang="en-US" dirty="0"/>
              <a:t>of whether the agency accepts or rejects </a:t>
            </a:r>
            <a:r>
              <a:rPr lang="en-US" dirty="0" smtClean="0"/>
              <a:t>or ignores such material.</a:t>
            </a:r>
            <a:endParaRPr lang="en-US" dirty="0"/>
          </a:p>
        </p:txBody>
      </p:sp>
    </p:spTree>
    <p:extLst>
      <p:ext uri="{BB962C8B-B14F-4D97-AF65-F5344CB8AC3E}">
        <p14:creationId xmlns:p14="http://schemas.microsoft.com/office/powerpoint/2010/main" val="35214937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American Radio Relay League v. FCC </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Holding: </a:t>
            </a:r>
            <a:r>
              <a:rPr lang="en-US" dirty="0" smtClean="0"/>
              <a:t>Agencies </a:t>
            </a:r>
            <a:r>
              <a:rPr lang="en-US" dirty="0"/>
              <a:t>must disclose in full detail the technical and scientific evidence upon which they rely in their rulemaking processes. </a:t>
            </a:r>
            <a:endParaRPr lang="en-US" dirty="0" smtClean="0"/>
          </a:p>
          <a:p>
            <a:r>
              <a:rPr lang="en-US" dirty="0" smtClean="0"/>
              <a:t>Unlike </a:t>
            </a:r>
            <a:r>
              <a:rPr lang="en-US" dirty="0"/>
              <a:t>in </a:t>
            </a:r>
            <a:r>
              <a:rPr lang="en-US" i="1" dirty="0" smtClean="0"/>
              <a:t>Connecticut Light &amp; Power v. NRC </a:t>
            </a:r>
            <a:r>
              <a:rPr lang="en-US" dirty="0" smtClean="0"/>
              <a:t>, </a:t>
            </a:r>
            <a:r>
              <a:rPr lang="en-US" dirty="0"/>
              <a:t>here the agency disclosed </a:t>
            </a:r>
            <a:r>
              <a:rPr lang="en-US" dirty="0" smtClean="0"/>
              <a:t>the information they relied on, </a:t>
            </a:r>
            <a:r>
              <a:rPr lang="en-US" dirty="0"/>
              <a:t>but </a:t>
            </a:r>
            <a:r>
              <a:rPr lang="en-US" dirty="0" smtClean="0"/>
              <a:t>withheld critical portions of the studies. </a:t>
            </a:r>
          </a:p>
          <a:p>
            <a:pPr lvl="1"/>
            <a:r>
              <a:rPr lang="en-US" dirty="0" smtClean="0"/>
              <a:t>“[W]hat [the FCC] </a:t>
            </a:r>
            <a:r>
              <a:rPr lang="en-US" dirty="0"/>
              <a:t>did here was redact parts of those studies that are </a:t>
            </a:r>
            <a:r>
              <a:rPr lang="en-US" dirty="0" smtClean="0"/>
              <a:t>inextricably bound </a:t>
            </a:r>
            <a:r>
              <a:rPr lang="en-US" dirty="0"/>
              <a:t>to the studies as a whole and thus to the data upon which </a:t>
            </a:r>
            <a:r>
              <a:rPr lang="en-US" dirty="0" smtClean="0"/>
              <a:t>the Commission </a:t>
            </a:r>
            <a:r>
              <a:rPr lang="en-US" dirty="0"/>
              <a:t>has stated it relied, parts that explain the otherwise </a:t>
            </a:r>
            <a:r>
              <a:rPr lang="en-US" dirty="0" smtClean="0"/>
              <a:t>unidentified methodology </a:t>
            </a:r>
            <a:r>
              <a:rPr lang="en-US" dirty="0"/>
              <a:t>underlying data cited by the Commission for its conclusions</a:t>
            </a:r>
            <a:r>
              <a:rPr lang="en-US" dirty="0" smtClean="0"/>
              <a:t>, and </a:t>
            </a:r>
            <a:r>
              <a:rPr lang="en-US" dirty="0"/>
              <a:t>parts that signal caution about that data. </a:t>
            </a:r>
            <a:r>
              <a:rPr lang="en-US" dirty="0" smtClean="0"/>
              <a:t> . . no precedent sanctions such </a:t>
            </a:r>
            <a:r>
              <a:rPr lang="en-US" dirty="0"/>
              <a:t>a “hide and seek” </a:t>
            </a:r>
            <a:r>
              <a:rPr lang="en-US" dirty="0" smtClean="0"/>
              <a:t>application of </a:t>
            </a:r>
            <a:r>
              <a:rPr lang="en-US" dirty="0"/>
              <a:t>the APA’s notice and comment requirements</a:t>
            </a:r>
            <a:r>
              <a:rPr lang="en-US" dirty="0" smtClean="0"/>
              <a:t>.” (CB 348-9)</a:t>
            </a:r>
            <a:endParaRPr lang="en-US" dirty="0"/>
          </a:p>
          <a:p>
            <a:endParaRPr lang="en-US" dirty="0"/>
          </a:p>
        </p:txBody>
      </p:sp>
    </p:spTree>
    <p:extLst>
      <p:ext uri="{BB962C8B-B14F-4D97-AF65-F5344CB8AC3E}">
        <p14:creationId xmlns:p14="http://schemas.microsoft.com/office/powerpoint/2010/main" val="199505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Statement of Basis and Purpose</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The statement of basis and purpose for a rule contains the </a:t>
            </a:r>
            <a:r>
              <a:rPr lang="en-US" dirty="0" smtClean="0"/>
              <a:t>agency’s justification </a:t>
            </a:r>
            <a:r>
              <a:rPr lang="en-US" dirty="0"/>
              <a:t>for its </a:t>
            </a:r>
            <a:r>
              <a:rPr lang="en-US" dirty="0" smtClean="0"/>
              <a:t>rule. </a:t>
            </a:r>
          </a:p>
          <a:p>
            <a:pPr lvl="1"/>
            <a:r>
              <a:rPr lang="en-US" dirty="0" smtClean="0"/>
              <a:t>Courts typically will not </a:t>
            </a:r>
            <a:r>
              <a:rPr lang="en-US" dirty="0"/>
              <a:t>look beyond the arguments advanced by the agency in its </a:t>
            </a:r>
            <a:r>
              <a:rPr lang="en-US" dirty="0" smtClean="0"/>
              <a:t>statement of </a:t>
            </a:r>
            <a:r>
              <a:rPr lang="en-US" dirty="0"/>
              <a:t>basis and </a:t>
            </a:r>
            <a:r>
              <a:rPr lang="en-US" dirty="0" smtClean="0"/>
              <a:t>purpose when they evaluate </a:t>
            </a:r>
            <a:r>
              <a:rPr lang="en-US" dirty="0"/>
              <a:t>the substantive adequacy of a </a:t>
            </a:r>
            <a:r>
              <a:rPr lang="en-US" dirty="0" smtClean="0"/>
              <a:t>rule. As a result, SBP are usually very long and complex.</a:t>
            </a:r>
          </a:p>
          <a:p>
            <a:r>
              <a:rPr lang="en-US" dirty="0" smtClean="0"/>
              <a:t>Arguments </a:t>
            </a:r>
            <a:r>
              <a:rPr lang="en-US" dirty="0"/>
              <a:t>about the adequacy of the </a:t>
            </a:r>
            <a:r>
              <a:rPr lang="en-US" dirty="0" smtClean="0"/>
              <a:t>SBP are </a:t>
            </a:r>
            <a:r>
              <a:rPr lang="en-US" dirty="0"/>
              <a:t>generally viewed by </a:t>
            </a:r>
            <a:r>
              <a:rPr lang="en-US" dirty="0" smtClean="0"/>
              <a:t>courts as </a:t>
            </a:r>
            <a:r>
              <a:rPr lang="en-US" dirty="0"/>
              <a:t>arguments about the </a:t>
            </a:r>
            <a:r>
              <a:rPr lang="en-US" i="1" dirty="0"/>
              <a:t>substance </a:t>
            </a:r>
            <a:r>
              <a:rPr lang="en-US" dirty="0"/>
              <a:t>of the agency’s decision </a:t>
            </a:r>
            <a:r>
              <a:rPr lang="en-US" dirty="0" smtClean="0"/>
              <a:t>and </a:t>
            </a:r>
            <a:r>
              <a:rPr lang="en-US" dirty="0" err="1" smtClean="0"/>
              <a:t>decisionmaking</a:t>
            </a:r>
            <a:r>
              <a:rPr lang="en-US" dirty="0" smtClean="0"/>
              <a:t> process. </a:t>
            </a:r>
          </a:p>
        </p:txBody>
      </p:sp>
    </p:spTree>
    <p:extLst>
      <p:ext uri="{BB962C8B-B14F-4D97-AF65-F5344CB8AC3E}">
        <p14:creationId xmlns:p14="http://schemas.microsoft.com/office/powerpoint/2010/main" val="4270240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Statement of Basis and Purpose</a:t>
            </a:r>
          </a:p>
        </p:txBody>
      </p:sp>
      <p:sp>
        <p:nvSpPr>
          <p:cNvPr id="3" name="Content Placeholder 2"/>
          <p:cNvSpPr>
            <a:spLocks noGrp="1"/>
          </p:cNvSpPr>
          <p:nvPr>
            <p:ph idx="1"/>
          </p:nvPr>
        </p:nvSpPr>
        <p:spPr/>
        <p:txBody>
          <a:bodyPr>
            <a:normAutofit fontScale="92500" lnSpcReduction="10000"/>
          </a:bodyPr>
          <a:lstStyle/>
          <a:p>
            <a:r>
              <a:rPr lang="en-US" dirty="0"/>
              <a:t>Some procedural considerations: </a:t>
            </a:r>
          </a:p>
          <a:p>
            <a:pPr lvl="1"/>
            <a:r>
              <a:rPr lang="en-US" dirty="0"/>
              <a:t>A SBP does not have to address every argument that is put forward by commenters during a rulemaking proceeding. </a:t>
            </a:r>
            <a:r>
              <a:rPr lang="en-US" dirty="0" err="1"/>
              <a:t>Rathers</a:t>
            </a:r>
            <a:r>
              <a:rPr lang="en-US" dirty="0"/>
              <a:t>, courts have held that “[a]n agency need not address every comment, but it must respond in a reasoned manner to those that raise significant problems.” (CB 359)</a:t>
            </a:r>
          </a:p>
          <a:p>
            <a:pPr lvl="1"/>
            <a:r>
              <a:rPr lang="en-US" dirty="0"/>
              <a:t>Courts are generally reluctant to order new rounds of notice and comment simply because material that shows up in the statement of basis and purpose was not mentioned in the notice of proposed rulemaking:</a:t>
            </a:r>
          </a:p>
          <a:p>
            <a:endParaRPr lang="en-US" dirty="0"/>
          </a:p>
        </p:txBody>
      </p:sp>
    </p:spTree>
    <p:extLst>
      <p:ext uri="{BB962C8B-B14F-4D97-AF65-F5344CB8AC3E}">
        <p14:creationId xmlns:p14="http://schemas.microsoft.com/office/powerpoint/2010/main" val="1140178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Vermont Yankee Nuclear Power Corp. v. NRDC </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smtClean="0"/>
              <a:t>Background: </a:t>
            </a:r>
          </a:p>
          <a:p>
            <a:r>
              <a:rPr lang="en-US" dirty="0" smtClean="0"/>
              <a:t>This </a:t>
            </a:r>
            <a:r>
              <a:rPr lang="en-US" dirty="0"/>
              <a:t>case arose from two separate decisions by the Atomic Energy </a:t>
            </a:r>
            <a:r>
              <a:rPr lang="en-US" dirty="0" smtClean="0"/>
              <a:t>Commission to </a:t>
            </a:r>
            <a:r>
              <a:rPr lang="en-US" dirty="0"/>
              <a:t>grant a license to Vermont Yankee Nuclear Power Corp. </a:t>
            </a:r>
            <a:r>
              <a:rPr lang="en-US" dirty="0" smtClean="0"/>
              <a:t>and to </a:t>
            </a:r>
            <a:r>
              <a:rPr lang="en-US" dirty="0"/>
              <a:t>grant a permit to Consumers Power </a:t>
            </a:r>
            <a:r>
              <a:rPr lang="en-US" dirty="0" smtClean="0"/>
              <a:t>Co. </a:t>
            </a:r>
          </a:p>
          <a:p>
            <a:pPr lvl="1">
              <a:buFont typeface="Wingdings" panose="05000000000000000000" pitchFamily="2" charset="2"/>
              <a:buChar char="Ø"/>
            </a:pPr>
            <a:r>
              <a:rPr lang="en-US" dirty="0" smtClean="0"/>
              <a:t>The </a:t>
            </a:r>
            <a:r>
              <a:rPr lang="en-US" dirty="0"/>
              <a:t>Natural Resources Defense </a:t>
            </a:r>
            <a:r>
              <a:rPr lang="en-US" dirty="0" smtClean="0"/>
              <a:t>Council </a:t>
            </a:r>
            <a:r>
              <a:rPr lang="en-US" dirty="0"/>
              <a:t>challenged the Commission in the Court of Appeals for the District of Columbia, claiming it employed insufficient procedure. </a:t>
            </a:r>
            <a:endParaRPr lang="en-US" dirty="0" smtClean="0"/>
          </a:p>
          <a:p>
            <a:r>
              <a:rPr lang="en-US" dirty="0"/>
              <a:t>Under the Atomic Energy Act of 1954, the </a:t>
            </a:r>
            <a:r>
              <a:rPr lang="en-US" dirty="0" smtClean="0"/>
              <a:t>Commission</a:t>
            </a:r>
            <a:r>
              <a:rPr lang="en-US" b="1" dirty="0" smtClean="0"/>
              <a:t> </a:t>
            </a:r>
            <a:r>
              <a:rPr lang="en-US" dirty="0"/>
              <a:t>was given broad regulatory authority over the development of nuclear </a:t>
            </a:r>
            <a:r>
              <a:rPr lang="en-US" dirty="0" smtClean="0"/>
              <a:t>energy.</a:t>
            </a:r>
          </a:p>
          <a:p>
            <a:pPr lvl="1">
              <a:buFont typeface="Wingdings" panose="05000000000000000000" pitchFamily="2" charset="2"/>
              <a:buChar char="Ø"/>
            </a:pPr>
            <a:r>
              <a:rPr lang="en-US" dirty="0" smtClean="0"/>
              <a:t>Under </a:t>
            </a:r>
            <a:r>
              <a:rPr lang="en-US" dirty="0"/>
              <a:t>the Act, a utility seeking to construct and operate a nuclear power plant must obtain a construction </a:t>
            </a:r>
            <a:r>
              <a:rPr lang="en-US" dirty="0" smtClean="0"/>
              <a:t>permit or license to operate by filing a </a:t>
            </a:r>
            <a:r>
              <a:rPr lang="en-US" dirty="0"/>
              <a:t>safety report, an environmental report, and information regarding antitrust </a:t>
            </a:r>
            <a:r>
              <a:rPr lang="en-US" dirty="0" smtClean="0"/>
              <a:t>implications. The resulting </a:t>
            </a:r>
            <a:r>
              <a:rPr lang="en-US" dirty="0"/>
              <a:t>application is reviewed by Commission staff and a group of distinguished experts in the field. Both groups submit their own evaluations, </a:t>
            </a:r>
            <a:r>
              <a:rPr lang="en-US" dirty="0" smtClean="0"/>
              <a:t>along with an environmental impact statement prepared after being circulated for comment and revised. A </a:t>
            </a:r>
            <a:r>
              <a:rPr lang="en-US" dirty="0"/>
              <a:t>three-member Atomic Safety and Licensing Board </a:t>
            </a:r>
            <a:r>
              <a:rPr lang="en-US" dirty="0" smtClean="0"/>
              <a:t>then conducts </a:t>
            </a:r>
            <a:r>
              <a:rPr lang="en-US" dirty="0"/>
              <a:t>a public adjudicatory hearing, and reaches a decision</a:t>
            </a:r>
            <a:r>
              <a:rPr lang="en-US" b="1" dirty="0"/>
              <a:t> </a:t>
            </a:r>
            <a:r>
              <a:rPr lang="en-US" dirty="0"/>
              <a:t>which can be appealed to the agency and then to the courts.</a:t>
            </a:r>
          </a:p>
          <a:p>
            <a:pPr lvl="1"/>
            <a:endParaRPr lang="en-US" dirty="0"/>
          </a:p>
          <a:p>
            <a:endParaRPr lang="en-US" dirty="0" smtClean="0"/>
          </a:p>
          <a:p>
            <a:endParaRPr lang="en-US" dirty="0" smtClean="0"/>
          </a:p>
        </p:txBody>
      </p:sp>
    </p:spTree>
    <p:extLst>
      <p:ext uri="{BB962C8B-B14F-4D97-AF65-F5344CB8AC3E}">
        <p14:creationId xmlns:p14="http://schemas.microsoft.com/office/powerpoint/2010/main" val="8632319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Vermont Yankee Nuclear Power Corp. v. </a:t>
            </a:r>
            <a:r>
              <a:rPr lang="en-US" dirty="0" smtClean="0"/>
              <a:t>NRDC</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Issue: Were the rulemaking procedures adequate or was the Commission required to conduct formal hearings? </a:t>
            </a:r>
          </a:p>
          <a:p>
            <a:r>
              <a:rPr lang="en-US" dirty="0" smtClean="0"/>
              <a:t>Section 553(b</a:t>
            </a:r>
            <a:r>
              <a:rPr lang="en-US" dirty="0"/>
              <a:t>) of the </a:t>
            </a:r>
            <a:r>
              <a:rPr lang="en-US" dirty="0" smtClean="0"/>
              <a:t>APA requires that agencies </a:t>
            </a:r>
            <a:r>
              <a:rPr lang="en-US" dirty="0"/>
              <a:t>publish notice of proposed rulemaking in the Federal Register, and that interested parties be given an opportunity to participate, or comment, before the agency adopts a final rule. </a:t>
            </a:r>
            <a:endParaRPr lang="en-US" dirty="0" smtClean="0"/>
          </a:p>
          <a:p>
            <a:r>
              <a:rPr lang="en-US" dirty="0" smtClean="0"/>
              <a:t>This </a:t>
            </a:r>
            <a:r>
              <a:rPr lang="en-US" dirty="0"/>
              <a:t>section of the APA imposes the maximum procedural requirements which Congress was willing to have courts impose upon agencies in rulemaking procedures. </a:t>
            </a:r>
          </a:p>
        </p:txBody>
      </p:sp>
    </p:spTree>
    <p:extLst>
      <p:ext uri="{BB962C8B-B14F-4D97-AF65-F5344CB8AC3E}">
        <p14:creationId xmlns:p14="http://schemas.microsoft.com/office/powerpoint/2010/main" val="28319365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Vermont Yankee Nuclear Power Corp. v. NRDC </a:t>
            </a:r>
          </a:p>
        </p:txBody>
      </p:sp>
      <p:sp>
        <p:nvSpPr>
          <p:cNvPr id="3" name="Content Placeholder 2"/>
          <p:cNvSpPr>
            <a:spLocks noGrp="1"/>
          </p:cNvSpPr>
          <p:nvPr>
            <p:ph idx="1"/>
          </p:nvPr>
        </p:nvSpPr>
        <p:spPr>
          <a:xfrm>
            <a:off x="457200" y="1600200"/>
            <a:ext cx="8229600" cy="4724400"/>
          </a:xfrm>
        </p:spPr>
        <p:txBody>
          <a:bodyPr>
            <a:normAutofit fontScale="92500" lnSpcReduction="20000"/>
          </a:bodyPr>
          <a:lstStyle/>
          <a:p>
            <a:pPr marL="0" indent="0">
              <a:buNone/>
            </a:pPr>
            <a:r>
              <a:rPr lang="en-US" dirty="0" smtClean="0"/>
              <a:t>Holding: The rulemaking procedures employed by the Commission were adequate. </a:t>
            </a:r>
          </a:p>
          <a:p>
            <a:r>
              <a:rPr lang="en-US" dirty="0"/>
              <a:t>Agencies are free to grant additional procedural rights in the exercise of their discretion, but reviewing courts are generally not free to impose them if the agencies have not chosen to grant them</a:t>
            </a:r>
            <a:r>
              <a:rPr lang="en-US" dirty="0" smtClean="0"/>
              <a:t>.</a:t>
            </a:r>
          </a:p>
          <a:p>
            <a:pPr marL="800100" lvl="4" indent="-342900">
              <a:buFont typeface="Wingdings" panose="05000000000000000000" pitchFamily="2" charset="2"/>
              <a:buChar char="Ø"/>
            </a:pPr>
            <a:r>
              <a:rPr lang="en-US" dirty="0" smtClean="0"/>
              <a:t>When </a:t>
            </a:r>
            <a:r>
              <a:rPr lang="en-US" dirty="0"/>
              <a:t>Congress passed the APA and created the concept of "informal rulemaking," it was within its power to establish a </a:t>
            </a:r>
            <a:r>
              <a:rPr lang="en-US" dirty="0" smtClean="0"/>
              <a:t>procedural floor.  Since the </a:t>
            </a:r>
            <a:r>
              <a:rPr lang="en-US" dirty="0"/>
              <a:t>court found that the APA </a:t>
            </a:r>
            <a:r>
              <a:rPr lang="en-US" dirty="0" smtClean="0"/>
              <a:t>satisfied procedural due process </a:t>
            </a:r>
            <a:r>
              <a:rPr lang="en-US" dirty="0"/>
              <a:t>requirements, </a:t>
            </a:r>
            <a:r>
              <a:rPr lang="en-US" dirty="0" smtClean="0"/>
              <a:t>courts </a:t>
            </a:r>
            <a:r>
              <a:rPr lang="en-US" dirty="0"/>
              <a:t>could not layer on additional </a:t>
            </a:r>
            <a:r>
              <a:rPr lang="en-US" dirty="0" smtClean="0"/>
              <a:t>requirements.</a:t>
            </a:r>
          </a:p>
          <a:p>
            <a:pPr marL="800100" lvl="4" indent="-342900">
              <a:buFont typeface="Wingdings" panose="05000000000000000000" pitchFamily="2" charset="2"/>
              <a:buChar char="Ø"/>
            </a:pPr>
            <a:r>
              <a:rPr lang="en-US" dirty="0" smtClean="0"/>
              <a:t>Another way of saying this is that there is a presumption that actions </a:t>
            </a:r>
            <a:r>
              <a:rPr lang="en-US" dirty="0"/>
              <a:t>taken pursuant to the APA </a:t>
            </a:r>
            <a:r>
              <a:rPr lang="en-US" dirty="0" smtClean="0"/>
              <a:t>satisfy procedural </a:t>
            </a:r>
            <a:r>
              <a:rPr lang="en-US" dirty="0"/>
              <a:t>d</a:t>
            </a:r>
            <a:r>
              <a:rPr lang="en-US" dirty="0" smtClean="0"/>
              <a:t>ue process </a:t>
            </a:r>
            <a:r>
              <a:rPr lang="en-US" dirty="0"/>
              <a:t>requirements.</a:t>
            </a:r>
          </a:p>
          <a:p>
            <a:endParaRPr lang="en-US" dirty="0" smtClean="0"/>
          </a:p>
          <a:p>
            <a:endParaRPr lang="en-US" dirty="0" smtClean="0"/>
          </a:p>
          <a:p>
            <a:pPr marL="0" indent="0">
              <a:buNone/>
            </a:pPr>
            <a:endParaRPr lang="en-US" dirty="0"/>
          </a:p>
        </p:txBody>
      </p:sp>
    </p:spTree>
    <p:extLst>
      <p:ext uri="{BB962C8B-B14F-4D97-AF65-F5344CB8AC3E}">
        <p14:creationId xmlns:p14="http://schemas.microsoft.com/office/powerpoint/2010/main" val="41079193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Connecticut Light &amp; Power Co. v. NRC </a:t>
            </a:r>
            <a:endParaRPr lang="en-US" dirty="0"/>
          </a:p>
        </p:txBody>
      </p:sp>
      <p:sp>
        <p:nvSpPr>
          <p:cNvPr id="5" name="Content Placeholder 4"/>
          <p:cNvSpPr>
            <a:spLocks noGrp="1"/>
          </p:cNvSpPr>
          <p:nvPr>
            <p:ph idx="1"/>
          </p:nvPr>
        </p:nvSpPr>
        <p:spPr/>
        <p:txBody>
          <a:bodyPr>
            <a:normAutofit fontScale="92500" lnSpcReduction="10000"/>
          </a:bodyPr>
          <a:lstStyle/>
          <a:p>
            <a:pPr marL="0" indent="0">
              <a:buNone/>
            </a:pPr>
            <a:r>
              <a:rPr lang="en-US" dirty="0" smtClean="0"/>
              <a:t>Background: </a:t>
            </a:r>
          </a:p>
          <a:p>
            <a:r>
              <a:rPr lang="en-US" dirty="0" smtClean="0"/>
              <a:t>After a damaging fire, the Nuclear Regulatory Commission developed </a:t>
            </a:r>
            <a:r>
              <a:rPr lang="en-US" dirty="0"/>
              <a:t>technical guidelines for evaluating the fire safety </a:t>
            </a:r>
            <a:r>
              <a:rPr lang="en-US" dirty="0" smtClean="0"/>
              <a:t>of both </a:t>
            </a:r>
            <a:r>
              <a:rPr lang="en-US" dirty="0"/>
              <a:t>new and operating nuclear plants</a:t>
            </a:r>
            <a:r>
              <a:rPr lang="en-US" dirty="0" smtClean="0"/>
              <a:t>. </a:t>
            </a:r>
          </a:p>
          <a:p>
            <a:r>
              <a:rPr lang="en-US" dirty="0" smtClean="0"/>
              <a:t>Due to ongoing disputes during the process of developing the guidelines, the Commission began rulemaking procedures.</a:t>
            </a:r>
          </a:p>
          <a:p>
            <a:r>
              <a:rPr lang="en-US" dirty="0" smtClean="0"/>
              <a:t>Connecticut Light &amp; Power objected to several features of the resulting fire protection program.</a:t>
            </a:r>
            <a:endParaRPr lang="en-US" dirty="0"/>
          </a:p>
        </p:txBody>
      </p:sp>
    </p:spTree>
    <p:extLst>
      <p:ext uri="{BB962C8B-B14F-4D97-AF65-F5344CB8AC3E}">
        <p14:creationId xmlns:p14="http://schemas.microsoft.com/office/powerpoint/2010/main" val="3262018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Connecticut Light &amp; Power Co. v. NRC </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Issue: Was the </a:t>
            </a:r>
            <a:r>
              <a:rPr lang="en-US" dirty="0" smtClean="0"/>
              <a:t>rulemaking procedure used by the NRC adequate? </a:t>
            </a:r>
          </a:p>
          <a:p>
            <a:pPr marL="0" indent="0">
              <a:buNone/>
            </a:pPr>
            <a:endParaRPr lang="en-US" dirty="0" smtClean="0"/>
          </a:p>
          <a:p>
            <a:r>
              <a:rPr lang="en-US" dirty="0" smtClean="0"/>
              <a:t>Connecticut Light &amp; Power put forward three arguments:</a:t>
            </a:r>
          </a:p>
          <a:p>
            <a:pPr marL="914400" lvl="1" indent="-514350">
              <a:buFont typeface="+mj-lt"/>
              <a:buAutoNum type="arabicPeriod"/>
            </a:pPr>
            <a:r>
              <a:rPr lang="en-US" dirty="0" smtClean="0"/>
              <a:t>The notice </a:t>
            </a:r>
            <a:r>
              <a:rPr lang="en-US" dirty="0"/>
              <a:t>of proposed rule-making was </a:t>
            </a:r>
            <a:r>
              <a:rPr lang="en-US" dirty="0" smtClean="0"/>
              <a:t>inadequate because </a:t>
            </a:r>
            <a:r>
              <a:rPr lang="en-US" dirty="0"/>
              <a:t>it gave no indication of the technical basis on which </a:t>
            </a:r>
            <a:r>
              <a:rPr lang="en-US" dirty="0" smtClean="0"/>
              <a:t>the Commission </a:t>
            </a:r>
            <a:r>
              <a:rPr lang="en-US" dirty="0"/>
              <a:t>had relied in formulating the proposed rules and because </a:t>
            </a:r>
            <a:r>
              <a:rPr lang="en-US" dirty="0" smtClean="0"/>
              <a:t>the rules </a:t>
            </a:r>
            <a:r>
              <a:rPr lang="en-US" dirty="0"/>
              <a:t>as </a:t>
            </a:r>
            <a:r>
              <a:rPr lang="en-US" dirty="0" smtClean="0"/>
              <a:t>adopted substantially </a:t>
            </a:r>
            <a:r>
              <a:rPr lang="en-US" dirty="0"/>
              <a:t>differed </a:t>
            </a:r>
            <a:r>
              <a:rPr lang="en-US" dirty="0" smtClean="0"/>
              <a:t>from the proposed rules.</a:t>
            </a:r>
          </a:p>
          <a:p>
            <a:pPr marL="914400" lvl="1" indent="-514350">
              <a:buFont typeface="+mj-lt"/>
              <a:buAutoNum type="arabicPeriod"/>
            </a:pPr>
            <a:r>
              <a:rPr lang="en-US" dirty="0"/>
              <a:t>T</a:t>
            </a:r>
            <a:r>
              <a:rPr lang="en-US" dirty="0" smtClean="0"/>
              <a:t>he </a:t>
            </a:r>
            <a:r>
              <a:rPr lang="en-US" dirty="0"/>
              <a:t>Commission </a:t>
            </a:r>
            <a:r>
              <a:rPr lang="en-US" dirty="0" smtClean="0"/>
              <a:t>failed to </a:t>
            </a:r>
            <a:r>
              <a:rPr lang="en-US" dirty="0"/>
              <a:t>offer an adequate technical justification for the fire protection </a:t>
            </a:r>
            <a:r>
              <a:rPr lang="en-US" dirty="0" smtClean="0"/>
              <a:t>rules as adopted.</a:t>
            </a:r>
          </a:p>
          <a:p>
            <a:pPr marL="914400" lvl="1" indent="-514350">
              <a:buFont typeface="+mj-lt"/>
              <a:buAutoNum type="arabicPeriod"/>
            </a:pPr>
            <a:r>
              <a:rPr lang="en-US" dirty="0"/>
              <a:t>T</a:t>
            </a:r>
            <a:r>
              <a:rPr lang="en-US" dirty="0" smtClean="0"/>
              <a:t>he </a:t>
            </a:r>
            <a:r>
              <a:rPr lang="en-US" dirty="0"/>
              <a:t>Commission failed to comply with its own </a:t>
            </a:r>
            <a:r>
              <a:rPr lang="en-US" dirty="0" smtClean="0"/>
              <a:t>regulations governing </a:t>
            </a:r>
            <a:r>
              <a:rPr lang="en-US" dirty="0"/>
              <a:t>the imposition of new requirements for nuclear </a:t>
            </a:r>
            <a:r>
              <a:rPr lang="en-US" dirty="0" smtClean="0"/>
              <a:t>plants already </a:t>
            </a:r>
            <a:r>
              <a:rPr lang="en-US" dirty="0"/>
              <a:t>in </a:t>
            </a:r>
            <a:r>
              <a:rPr lang="en-US" dirty="0" smtClean="0"/>
              <a:t>service.</a:t>
            </a:r>
          </a:p>
        </p:txBody>
      </p:sp>
    </p:spTree>
    <p:extLst>
      <p:ext uri="{BB962C8B-B14F-4D97-AF65-F5344CB8AC3E}">
        <p14:creationId xmlns:p14="http://schemas.microsoft.com/office/powerpoint/2010/main" val="2584653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Connecticut Light &amp; Power Co. v. NRC </a:t>
            </a:r>
          </a:p>
        </p:txBody>
      </p:sp>
      <p:sp>
        <p:nvSpPr>
          <p:cNvPr id="3" name="Content Placeholder 2"/>
          <p:cNvSpPr>
            <a:spLocks noGrp="1"/>
          </p:cNvSpPr>
          <p:nvPr>
            <p:ph idx="1"/>
          </p:nvPr>
        </p:nvSpPr>
        <p:spPr>
          <a:xfrm>
            <a:off x="457200" y="1219200"/>
            <a:ext cx="8229600" cy="5257800"/>
          </a:xfrm>
        </p:spPr>
        <p:txBody>
          <a:bodyPr>
            <a:normAutofit fontScale="77500" lnSpcReduction="20000"/>
          </a:bodyPr>
          <a:lstStyle/>
          <a:p>
            <a:pPr marL="0" indent="0">
              <a:buNone/>
            </a:pPr>
            <a:r>
              <a:rPr lang="en-US" dirty="0" smtClean="0"/>
              <a:t>Holding: Although the rulemaking procedures employed by the NRC were not ideal, the court upheld the fire protection plan because there was ultimately adequate support for the program and the program did not depart radically from the one that was originally proposed.</a:t>
            </a:r>
            <a:endParaRPr lang="en-US" sz="2100" dirty="0" smtClean="0"/>
          </a:p>
          <a:p>
            <a:r>
              <a:rPr lang="en-US" dirty="0" smtClean="0"/>
              <a:t>The court noted that the NRC’s procedures were flawed in that the notice of proposed rulemaking was cursory, gave others in the industry minimal time to respond, and provided limited technical guidance.</a:t>
            </a:r>
          </a:p>
          <a:p>
            <a:pPr lvl="1"/>
            <a:r>
              <a:rPr lang="en-US" dirty="0" smtClean="0"/>
              <a:t>“We </a:t>
            </a:r>
            <a:r>
              <a:rPr lang="en-US" dirty="0"/>
              <a:t>cannot conceal, however, our concerns </a:t>
            </a:r>
            <a:r>
              <a:rPr lang="en-US" dirty="0" smtClean="0"/>
              <a:t>about some </a:t>
            </a:r>
            <a:r>
              <a:rPr lang="en-US" dirty="0"/>
              <a:t>of the procedures followed by the Commission in the </a:t>
            </a:r>
            <a:r>
              <a:rPr lang="en-US" dirty="0" smtClean="0"/>
              <a:t>rule-making process </a:t>
            </a:r>
            <a:r>
              <a:rPr lang="en-US" dirty="0"/>
              <a:t>by which the program was adopted. The Commission </a:t>
            </a:r>
            <a:r>
              <a:rPr lang="en-US" dirty="0" smtClean="0"/>
              <a:t>complied </a:t>
            </a:r>
            <a:r>
              <a:rPr lang="en-US" i="1" dirty="0" smtClean="0"/>
              <a:t>but barely </a:t>
            </a:r>
            <a:r>
              <a:rPr lang="en-US" dirty="0" smtClean="0"/>
              <a:t>with </a:t>
            </a:r>
            <a:r>
              <a:rPr lang="en-US" dirty="0"/>
              <a:t>the procedures mandated by the Administrative </a:t>
            </a:r>
            <a:r>
              <a:rPr lang="en-US" dirty="0" smtClean="0"/>
              <a:t>Procedure Act </a:t>
            </a:r>
            <a:r>
              <a:rPr lang="en-US" dirty="0"/>
              <a:t>for notice and comment rule-making</a:t>
            </a:r>
            <a:r>
              <a:rPr lang="en-US" dirty="0" smtClean="0"/>
              <a:t>. . . </a:t>
            </a:r>
            <a:r>
              <a:rPr lang="en-US" dirty="0"/>
              <a:t>The process of notice and comment rule-making is not to be an </a:t>
            </a:r>
            <a:r>
              <a:rPr lang="en-US" dirty="0" smtClean="0"/>
              <a:t>empty charade.” (CB 333, emphasis added)</a:t>
            </a:r>
            <a:endParaRPr lang="en-US" dirty="0"/>
          </a:p>
          <a:p>
            <a:pPr marL="0" indent="0">
              <a:buNone/>
            </a:pPr>
            <a:endParaRPr lang="en-US" dirty="0"/>
          </a:p>
        </p:txBody>
      </p:sp>
    </p:spTree>
    <p:extLst>
      <p:ext uri="{BB962C8B-B14F-4D97-AF65-F5344CB8AC3E}">
        <p14:creationId xmlns:p14="http://schemas.microsoft.com/office/powerpoint/2010/main" val="14767404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Connecticut Light &amp; Power Co. v. NRC </a:t>
            </a:r>
          </a:p>
        </p:txBody>
      </p:sp>
      <p:sp>
        <p:nvSpPr>
          <p:cNvPr id="3" name="Content Placeholder 2"/>
          <p:cNvSpPr>
            <a:spLocks noGrp="1"/>
          </p:cNvSpPr>
          <p:nvPr>
            <p:ph idx="1"/>
          </p:nvPr>
        </p:nvSpPr>
        <p:spPr/>
        <p:txBody>
          <a:bodyPr>
            <a:normAutofit fontScale="77500" lnSpcReduction="20000"/>
          </a:bodyPr>
          <a:lstStyle/>
          <a:p>
            <a:r>
              <a:rPr lang="en-US" dirty="0"/>
              <a:t>Ultimately, the court said that agencies must be clear and straightforward in identifying the information on which they rely in their </a:t>
            </a:r>
            <a:r>
              <a:rPr lang="en-US" dirty="0" err="1"/>
              <a:t>decisionmaking</a:t>
            </a:r>
            <a:r>
              <a:rPr lang="en-US" dirty="0"/>
              <a:t> processes, and identify those sources in their notice of proposed rulemaking to allow interested participants meaningful opportunity for comment.  </a:t>
            </a:r>
            <a:endParaRPr lang="en-US" dirty="0" smtClean="0"/>
          </a:p>
          <a:p>
            <a:endParaRPr lang="en-US" sz="1400" dirty="0" smtClean="0"/>
          </a:p>
          <a:p>
            <a:r>
              <a:rPr lang="en-US" dirty="0" smtClean="0"/>
              <a:t>Additionally</a:t>
            </a:r>
            <a:r>
              <a:rPr lang="en-US" dirty="0"/>
              <a:t>, if a final rule produced from an informal rulemaking process differs substantially from the original notice, it must re-notice the rulemaking and allow for further comments. </a:t>
            </a:r>
            <a:endParaRPr lang="en-US" sz="1000" dirty="0" smtClean="0"/>
          </a:p>
          <a:p>
            <a:pPr lvl="1"/>
            <a:r>
              <a:rPr lang="en-US" b="1" dirty="0" smtClean="0"/>
              <a:t>Logical Outgrowth Test</a:t>
            </a:r>
            <a:r>
              <a:rPr lang="en-US" dirty="0" smtClean="0"/>
              <a:t>: Only </a:t>
            </a:r>
            <a:r>
              <a:rPr lang="en-US" dirty="0"/>
              <a:t>those changes that follow logically from or reasonably develop from its original notice need not be re-noticed. </a:t>
            </a:r>
          </a:p>
        </p:txBody>
      </p:sp>
    </p:spTree>
    <p:extLst>
      <p:ext uri="{BB962C8B-B14F-4D97-AF65-F5344CB8AC3E}">
        <p14:creationId xmlns:p14="http://schemas.microsoft.com/office/powerpoint/2010/main" val="2828913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Notice of Proposed Rulemaking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Since the rulemaking process in the modern era now functions as an important check on agencies, a sufficient level of detail in notice of proposed rulemaking is required.</a:t>
            </a:r>
          </a:p>
          <a:p>
            <a:r>
              <a:rPr lang="en-US" dirty="0" smtClean="0"/>
              <a:t>Challenges to the to the adequacy of an agency’s notice of proposed rulemaking are common. </a:t>
            </a:r>
          </a:p>
          <a:p>
            <a:pPr lvl="1"/>
            <a:r>
              <a:rPr lang="en-US" dirty="0" smtClean="0"/>
              <a:t>A typical challenge asserts that the agency failed to disclose all </a:t>
            </a:r>
            <a:r>
              <a:rPr lang="en-US" dirty="0"/>
              <a:t>of the relevant data that </a:t>
            </a:r>
            <a:r>
              <a:rPr lang="en-US" dirty="0" smtClean="0"/>
              <a:t>informed </a:t>
            </a:r>
            <a:r>
              <a:rPr lang="en-US" dirty="0"/>
              <a:t>the agency’s thinking </a:t>
            </a:r>
            <a:r>
              <a:rPr lang="en-US" dirty="0" smtClean="0"/>
              <a:t>that therefore did </a:t>
            </a:r>
            <a:r>
              <a:rPr lang="en-US" dirty="0"/>
              <a:t>not give the public an adequate opportunity to address </a:t>
            </a:r>
            <a:r>
              <a:rPr lang="en-US" dirty="0" smtClean="0"/>
              <a:t>the agency’s </a:t>
            </a:r>
            <a:r>
              <a:rPr lang="en-US" dirty="0"/>
              <a:t>proposals</a:t>
            </a:r>
            <a:r>
              <a:rPr lang="en-US" dirty="0" smtClean="0"/>
              <a:t>.</a:t>
            </a:r>
          </a:p>
        </p:txBody>
      </p:sp>
    </p:spTree>
    <p:extLst>
      <p:ext uri="{BB962C8B-B14F-4D97-AF65-F5344CB8AC3E}">
        <p14:creationId xmlns:p14="http://schemas.microsoft.com/office/powerpoint/2010/main" val="7116361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4845</TotalTime>
  <Words>1517</Words>
  <Application>Microsoft Office PowerPoint</Application>
  <PresentationFormat>On-screen Show (4:3)</PresentationFormat>
  <Paragraphs>66</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Wingdings</vt:lpstr>
      <vt:lpstr>Office Theme</vt:lpstr>
      <vt:lpstr>Administrative Law</vt:lpstr>
      <vt:lpstr>Vermont Yankee Nuclear Power Corp. v. NRDC </vt:lpstr>
      <vt:lpstr>Vermont Yankee Nuclear Power Corp. v. NRDC</vt:lpstr>
      <vt:lpstr>Vermont Yankee Nuclear Power Corp. v. NRDC </vt:lpstr>
      <vt:lpstr>Connecticut Light &amp; Power Co. v. NRC </vt:lpstr>
      <vt:lpstr>Connecticut Light &amp; Power Co. v. NRC </vt:lpstr>
      <vt:lpstr>Connecticut Light &amp; Power Co. v. NRC </vt:lpstr>
      <vt:lpstr>Connecticut Light &amp; Power Co. v. NRC </vt:lpstr>
      <vt:lpstr>Notice of Proposed Rulemaking </vt:lpstr>
      <vt:lpstr>American Radio Relay League v. FCC </vt:lpstr>
      <vt:lpstr>American Radio Relay League v. FCC </vt:lpstr>
      <vt:lpstr>American Radio Relay League v. FCC </vt:lpstr>
      <vt:lpstr>Statement of Basis and Purpose</vt:lpstr>
      <vt:lpstr>Statement of Basis and Purpose</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dc:creator>Kristin Williams</dc:creator>
  <cp:lastModifiedBy>Kristin Williams</cp:lastModifiedBy>
  <cp:revision>250</cp:revision>
  <dcterms:created xsi:type="dcterms:W3CDTF">2014-06-13T07:23:28Z</dcterms:created>
  <dcterms:modified xsi:type="dcterms:W3CDTF">2014-12-12T12:32:35Z</dcterms:modified>
</cp:coreProperties>
</file>